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  <p:sldMasterId id="2147483691" r:id="rId2"/>
    <p:sldMasterId id="2147483822" r:id="rId3"/>
    <p:sldMasterId id="2147483834" r:id="rId4"/>
    <p:sldMasterId id="2147483848" r:id="rId5"/>
  </p:sldMasterIdLst>
  <p:notesMasterIdLst>
    <p:notesMasterId r:id="rId29"/>
  </p:notesMasterIdLst>
  <p:handoutMasterIdLst>
    <p:handoutMasterId r:id="rId30"/>
  </p:handoutMasterIdLst>
  <p:sldIdLst>
    <p:sldId id="1572" r:id="rId6"/>
    <p:sldId id="1582" r:id="rId7"/>
    <p:sldId id="1583" r:id="rId8"/>
    <p:sldId id="1575" r:id="rId9"/>
    <p:sldId id="1576" r:id="rId10"/>
    <p:sldId id="1577" r:id="rId11"/>
    <p:sldId id="1578" r:id="rId12"/>
    <p:sldId id="1579" r:id="rId13"/>
    <p:sldId id="1580" r:id="rId14"/>
    <p:sldId id="1581" r:id="rId15"/>
    <p:sldId id="1586" r:id="rId16"/>
    <p:sldId id="1585" r:id="rId17"/>
    <p:sldId id="1588" r:id="rId18"/>
    <p:sldId id="1587" r:id="rId19"/>
    <p:sldId id="1589" r:id="rId20"/>
    <p:sldId id="1590" r:id="rId21"/>
    <p:sldId id="1591" r:id="rId22"/>
    <p:sldId id="1592" r:id="rId23"/>
    <p:sldId id="1593" r:id="rId24"/>
    <p:sldId id="1594" r:id="rId25"/>
    <p:sldId id="1595" r:id="rId26"/>
    <p:sldId id="1596" r:id="rId27"/>
    <p:sldId id="1597" r:id="rId28"/>
  </p:sldIdLst>
  <p:sldSz cx="9144000" cy="6858000" type="screen4x3"/>
  <p:notesSz cx="6769100" cy="9906000"/>
  <p:embeddedFontLst>
    <p:embeddedFont>
      <p:font typeface="Palatino Linotype" pitchFamily="18" charset="0"/>
      <p:regular r:id="rId31"/>
      <p:bold r:id="rId32"/>
      <p:italic r:id="rId33"/>
      <p:boldItalic r:id="rId34"/>
    </p:embeddedFont>
    <p:embeddedFont>
      <p:font typeface="Dom Casual" pitchFamily="2" charset="0"/>
      <p:regular r:id="rId35"/>
    </p:embeddedFont>
    <p:embeddedFont>
      <p:font typeface="Mangal" pitchFamily="18" charset="0"/>
      <p:regular r:id="rId36"/>
      <p:bold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I hate Comic Sans" pitchFamily="2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I hate Comic Sans" pitchFamily="2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I hate Comic Sans" pitchFamily="2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I hate Comic Sans" pitchFamily="2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I hate Comic Sans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I hate Comic Sans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I hate Comic Sans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I hate Comic Sans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I hate Comic San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E9A00"/>
    <a:srgbClr val="CCCC00"/>
    <a:srgbClr val="CC0000"/>
    <a:srgbClr val="CC66FF"/>
    <a:srgbClr val="CCFFFF"/>
    <a:srgbClr val="292929"/>
    <a:srgbClr val="4D4D4D"/>
    <a:srgbClr val="333333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81004" autoAdjust="0"/>
  </p:normalViewPr>
  <p:slideViewPr>
    <p:cSldViewPr snapToGrid="0" snapToObjects="1">
      <p:cViewPr varScale="1">
        <p:scale>
          <a:sx n="88" d="100"/>
          <a:sy n="88" d="100"/>
        </p:scale>
        <p:origin x="-450" y="-96"/>
      </p:cViewPr>
      <p:guideLst>
        <p:guide orient="horz" pos="2194"/>
        <p:guide pos="3334"/>
      </p:guideLst>
    </p:cSldViewPr>
  </p:slideViewPr>
  <p:outlineViewPr>
    <p:cViewPr>
      <p:scale>
        <a:sx n="33" d="100"/>
        <a:sy n="33" d="100"/>
      </p:scale>
      <p:origin x="0" y="3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1878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fld id="{197E9AE0-A075-412E-8032-6C436079E8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81050"/>
            <a:ext cx="4897438" cy="367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689475"/>
            <a:ext cx="49625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33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378950"/>
            <a:ext cx="2933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fld id="{F3956E1E-BB12-430D-924C-64A80D7AFA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6E1E-BB12-430D-924C-64A80D7AFA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0FF9692-0B7F-4A7C-988A-744A422DE390}" type="datetime3">
              <a:rPr lang="en-US" smtClean="0"/>
              <a:pPr/>
              <a:t>26 February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IDC, IIT Bombay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267450"/>
            <a:ext cx="539750" cy="336550"/>
          </a:xfrm>
          <a:prstGeom prst="rect">
            <a:avLst/>
          </a:prstGeom>
        </p:spPr>
        <p:txBody>
          <a:bodyPr/>
          <a:lstStyle/>
          <a:p>
            <a:fld id="{4D71AB8C-6952-4E09-AA6E-3EEB035874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F:\Work\IDC\Semester 4\Illiteracy\Final Presentation\DSC_1181 copy.jpg"/>
          <p:cNvPicPr>
            <a:picLocks noChangeAspect="1" noChangeArrowheads="1"/>
          </p:cNvPicPr>
          <p:nvPr userDrawn="1"/>
        </p:nvPicPr>
        <p:blipFill>
          <a:blip r:embed="rId2" cstate="print"/>
          <a:srcRect r="11715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Work\IDC\Semester 4\Illiteracy\Final Presentation\1 copy.jpg"/>
          <p:cNvPicPr>
            <a:picLocks noChangeAspect="1" noChangeArrowheads="1"/>
          </p:cNvPicPr>
          <p:nvPr userDrawn="1"/>
        </p:nvPicPr>
        <p:blipFill>
          <a:blip r:embed="rId2" cstate="print"/>
          <a:srcRect l="11765" t="4393" r="2941"/>
          <a:stretch>
            <a:fillRect/>
          </a:stretch>
        </p:blipFill>
        <p:spPr bwMode="auto">
          <a:xfrm>
            <a:off x="4330972" y="0"/>
            <a:ext cx="4813028" cy="36118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 userDrawn="1"/>
        </p:nvSpPr>
        <p:spPr>
          <a:xfrm>
            <a:off x="7848600" y="6525603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IDC, IIT Bombay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25603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19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T Std" pitchFamily="34" charset="0"/>
              </a:rPr>
              <a:t> June, 2010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 LT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9EBC8-7C66-4D26-92C6-AD6F917BB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45" y="228600"/>
            <a:ext cx="7456055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5" y="1676400"/>
            <a:ext cx="7456055" cy="4419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94D50-65F3-41E8-AB44-8E099FE46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5B2F6-9543-49CE-8A56-3070F1D9E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538" y="1676400"/>
            <a:ext cx="3246437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75" y="1676400"/>
            <a:ext cx="324802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57843-C97D-4B16-A902-0E7FAADBA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6E453-FE9A-4127-A0FE-6B580EC2C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31714-BB27-41CA-97BC-2079DBF48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nio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C9CB-BDCB-4415-96AC-1AA8DBD54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8440B-8B25-4F62-BE9E-DE2D2E4EC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6BE43-914C-43EB-A63B-82CF41B65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EE4A7-C9BC-4DD1-8CDB-A95928356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4875" y="228600"/>
            <a:ext cx="166052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8538" y="228600"/>
            <a:ext cx="4833937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586CC-E4DF-448F-B5B2-8449D1968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85D5-57A3-4D7E-8B96-3C2A01DE6D2C}" type="datetime8">
              <a:rPr lang="hi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२६/०२/१३</a:t>
            </a:fld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80D3AED-C872-4A1C-9ED1-DC05A78C934F}" type="slidenum">
              <a:rPr lang="hi-IN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i-I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68362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 smtClean="0"/>
              <a:t>Click to edit Master title style</a:t>
            </a:r>
            <a:endParaRPr lang="hi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276E-AB62-47F8-A827-CFF9BD545F4A}" type="datetime8">
              <a:rPr lang="hi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२६/०२/१३</a:t>
            </a:fld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D9A7-AE91-4294-B7BC-AFBD0B69A3D8}" type="slidenum">
              <a:rPr lang="hi-IN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i-I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D5E8-AC57-4E57-8724-9B84A8F90863}" type="datetime8">
              <a:rPr lang="hi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२६/०२/१३</a:t>
            </a:fld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C58A-EBFB-4B15-AE78-A9EDEACEE723}" type="slidenum">
              <a:rPr lang="hi-IN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i-I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346B-3BC6-4084-9DA6-3DD3803FDF5B}" type="datetime8">
              <a:rPr lang="hi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२६/०२/१३</a:t>
            </a:fld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357B-75B3-4D80-9AE6-7C4F9139F216}" type="slidenum">
              <a:rPr lang="hi-IN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i-I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53A6-2287-4B85-BA9D-37AA3AC0B61C}" type="datetime8">
              <a:rPr lang="hi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२६/०२/१३</a:t>
            </a:fld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18122-9766-4514-999B-93971AB9CDD1}" type="slidenum">
              <a:rPr lang="hi-IN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i-I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CB0B-D1CD-47FD-8FC7-60A69D5A9DCE}" type="datetime8">
              <a:rPr lang="hi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२६/०२/१३</a:t>
            </a:fld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FB7B-C20E-48A7-8319-42603763A27E}" type="slidenum">
              <a:rPr lang="hi-IN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i-I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2FF1-60F1-4A9B-9303-9178A2E917E3}" type="datetime8">
              <a:rPr lang="hi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२६/०२/१३</a:t>
            </a:fld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C30F-D31D-423C-A350-788D570B76A6}" type="slidenum">
              <a:rPr lang="hi-IN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i-I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6E797-4F12-4BC3-AAF0-B37E732C129A}" type="datetime8">
              <a:rPr lang="hi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२६/०२/१३</a:t>
            </a:fld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A8AB-D06B-45E1-9FDD-9B35A814E738}" type="slidenum">
              <a:rPr lang="hi-IN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i-I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i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270-E32A-44A2-BFD1-23C9FF2DBFFA}" type="datetime8">
              <a:rPr lang="hi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२६/०२/१३</a:t>
            </a:fld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B55A-9800-4BD5-83C0-21D70E4A36E6}" type="slidenum">
              <a:rPr lang="hi-IN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i-I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8230-72CB-44C6-8D8E-512093C419F8}" type="datetime8">
              <a:rPr lang="hi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२६/०२/१३</a:t>
            </a:fld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B2CE-C168-4C72-B06F-32F895C14760}" type="slidenum">
              <a:rPr lang="hi-IN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i-I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i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1859-3813-4013-89DF-E1978C1C1174}" type="datetime8">
              <a:rPr lang="hi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२६/०२/१३</a:t>
            </a:fld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i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E4DA0-F2C6-4CA3-B26A-8D7421D7638E}" type="slidenum">
              <a:rPr lang="hi-IN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i-I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nio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0FF9692-0B7F-4A7C-988A-744A422DE390}" type="datetime3">
              <a:rPr lang="en-US" smtClean="0">
                <a:solidFill>
                  <a:srgbClr val="000000"/>
                </a:solidFill>
              </a:rPr>
              <a:pPr/>
              <a:t>26 February 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IDC, IIT Bombay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267450"/>
            <a:ext cx="539750" cy="336550"/>
          </a:xfrm>
          <a:prstGeom prst="rect">
            <a:avLst/>
          </a:prstGeom>
        </p:spPr>
        <p:txBody>
          <a:bodyPr/>
          <a:lstStyle/>
          <a:p>
            <a:fld id="{4D71AB8C-6952-4E09-AA6E-3EEB035874A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F:\Work\IDC\Semester 4\Illiteracy\Final Presentation\DSC_1181 copy.jpg"/>
          <p:cNvPicPr>
            <a:picLocks noChangeAspect="1" noChangeArrowheads="1"/>
          </p:cNvPicPr>
          <p:nvPr userDrawn="1"/>
        </p:nvPicPr>
        <p:blipFill>
          <a:blip r:embed="rId2" cstate="print"/>
          <a:srcRect r="11715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Work\IDC\Semester 4\Illiteracy\Final Presentation\1 copy.jpg"/>
          <p:cNvPicPr>
            <a:picLocks noChangeAspect="1" noChangeArrowheads="1"/>
          </p:cNvPicPr>
          <p:nvPr userDrawn="1"/>
        </p:nvPicPr>
        <p:blipFill>
          <a:blip r:embed="rId2" cstate="print"/>
          <a:srcRect l="11765" t="4393" r="2941"/>
          <a:stretch>
            <a:fillRect/>
          </a:stretch>
        </p:blipFill>
        <p:spPr bwMode="auto">
          <a:xfrm>
            <a:off x="4330972" y="0"/>
            <a:ext cx="4813028" cy="36118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 userDrawn="1"/>
        </p:nvSpPr>
        <p:spPr>
          <a:xfrm>
            <a:off x="7848600" y="6525603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Helvetica LT Std" pitchFamily="34" charset="0"/>
              </a:rPr>
              <a:t>IDC, IIT Bombay</a:t>
            </a:r>
            <a:endParaRPr lang="en-US" sz="1200" dirty="0">
              <a:solidFill>
                <a:srgbClr val="000000">
                  <a:lumMod val="50000"/>
                  <a:lumOff val="50000"/>
                </a:srgbClr>
              </a:solidFill>
              <a:latin typeface="Helvetica LT Std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25603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Helvetica LT Std" pitchFamily="34" charset="0"/>
              </a:rPr>
              <a:t>19 June, 2010</a:t>
            </a:r>
            <a:endParaRPr lang="en-US" sz="1200" dirty="0">
              <a:solidFill>
                <a:srgbClr val="000000">
                  <a:lumMod val="50000"/>
                  <a:lumOff val="50000"/>
                </a:srgbClr>
              </a:solidFill>
              <a:latin typeface="Helvetica LT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C13-5B43-4250-8417-7AC7AEF2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B68-EB0E-4AC9-B14C-6A9E4DCE0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tx1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FFCC"/>
                </a:solidFill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rgbClr val="FFFF99"/>
                </a:solidFill>
                <a:latin typeface="Myriad Pro" pitchFamily="34" charset="0"/>
              </a:defRPr>
            </a:lvl1pPr>
            <a:lvl2pPr>
              <a:defRPr sz="2000">
                <a:solidFill>
                  <a:srgbClr val="FFFF99"/>
                </a:solidFill>
                <a:latin typeface="Minion Pro" pitchFamily="18" charset="0"/>
              </a:defRPr>
            </a:lvl2pPr>
            <a:lvl3pPr>
              <a:defRPr sz="1400">
                <a:solidFill>
                  <a:srgbClr val="FFFF99"/>
                </a:solidFill>
                <a:latin typeface="Minion Pro" pitchFamily="18" charset="0"/>
              </a:defRPr>
            </a:lvl3pPr>
            <a:lvl4pPr>
              <a:defRPr sz="1400">
                <a:solidFill>
                  <a:srgbClr val="FFFF99"/>
                </a:solidFill>
                <a:latin typeface="Minion Pro" pitchFamily="18" charset="0"/>
              </a:defRPr>
            </a:lvl4pPr>
            <a:lvl5pPr>
              <a:defRPr sz="1400">
                <a:solidFill>
                  <a:srgbClr val="FFFF99"/>
                </a:solidFill>
                <a:latin typeface="Minion Pro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C13-5B43-4250-8417-7AC7AEF2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Myriad Pro Light" pitchFamily="34" charset="0"/>
              </a:defRPr>
            </a:lvl1pPr>
          </a:lstStyle>
          <a:p>
            <a:fld id="{477B0B68-EB0E-4AC9-B14C-6A9E4DCE0867}" type="slidenum"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C13-5B43-4250-8417-7AC7AEF2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B68-EB0E-4AC9-B14C-6A9E4DCE0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C13-5B43-4250-8417-7AC7AEF2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B68-EB0E-4AC9-B14C-6A9E4DCE0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C13-5B43-4250-8417-7AC7AEF2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B68-EB0E-4AC9-B14C-6A9E4DCE0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C13-5B43-4250-8417-7AC7AEF2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B68-EB0E-4AC9-B14C-6A9E4DCE0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C13-5B43-4250-8417-7AC7AEF2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B68-EB0E-4AC9-B14C-6A9E4DCE0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C13-5B43-4250-8417-7AC7AEF2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B68-EB0E-4AC9-B14C-6A9E4DCE0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C13-5B43-4250-8417-7AC7AEF2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B68-EB0E-4AC9-B14C-6A9E4DCE0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C13-5B43-4250-8417-7AC7AEF2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B68-EB0E-4AC9-B14C-6A9E4DCE0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DC13-5B43-4250-8417-7AC7AEF2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0B68-EB0E-4AC9-B14C-6A9E4DCE0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077200" cy="22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6015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942492"/>
            <a:ext cx="8077200" cy="318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92" r:id="rId12"/>
    <p:sldLayoutId id="214748379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Minion Pro" pitchFamily="18" charset="0"/>
          <a:ea typeface="+mj-ea"/>
          <a:cs typeface="Minion Pro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Minion Pro" pitchFamily="18" charset="0"/>
          <a:ea typeface="+mn-ea"/>
          <a:cs typeface="+mn-cs"/>
        </a:defRPr>
      </a:lvl1pPr>
      <a:lvl2pPr marL="363538" indent="-187325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chemeClr val="bg1"/>
          </a:solidFill>
          <a:latin typeface="Minion Pro" pitchFamily="18" charset="0"/>
          <a:cs typeface="+mn-cs"/>
        </a:defRPr>
      </a:lvl2pPr>
      <a:lvl3pPr marL="539750" indent="-176213" algn="l" rtl="0" fontAlgn="base">
        <a:spcBef>
          <a:spcPct val="20000"/>
        </a:spcBef>
        <a:spcAft>
          <a:spcPct val="0"/>
        </a:spcAft>
        <a:buFont typeface="Minion Pro" pitchFamily="18" charset="0"/>
        <a:buChar char="~"/>
        <a:defRPr sz="2000" i="1">
          <a:solidFill>
            <a:schemeClr val="bg2"/>
          </a:solidFill>
          <a:latin typeface="Minion Pro" pitchFamily="18" charset="0"/>
          <a:cs typeface="+mn-cs"/>
        </a:defRPr>
      </a:lvl3pPr>
      <a:lvl4pPr marL="539750" indent="-176213" algn="l" rtl="0" fontAlgn="base">
        <a:spcBef>
          <a:spcPct val="20000"/>
        </a:spcBef>
        <a:spcAft>
          <a:spcPct val="0"/>
        </a:spcAft>
        <a:buFont typeface="Minion Pro" pitchFamily="18" charset="0"/>
        <a:buChar char="~"/>
        <a:defRPr sz="2000" i="1">
          <a:solidFill>
            <a:schemeClr val="bg1"/>
          </a:solidFill>
          <a:latin typeface="Minion Pro" pitchFamily="18" charset="0"/>
          <a:cs typeface="+mn-cs"/>
        </a:defRPr>
      </a:lvl4pPr>
      <a:lvl5pPr marL="1438275" indent="-36195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Minion Pro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Palatino Linotype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Palatino Linotype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Palatino Linotype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Palatino Linotype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4626" name="Object 2"/>
          <p:cNvGraphicFramePr>
            <a:graphicFrameLocks noChangeAspect="1"/>
          </p:cNvGraphicFramePr>
          <p:nvPr/>
        </p:nvGraphicFramePr>
        <p:xfrm>
          <a:off x="0" y="0"/>
          <a:ext cx="5732463" cy="6858000"/>
        </p:xfrm>
        <a:graphic>
          <a:graphicData uri="http://schemas.openxmlformats.org/presentationml/2006/ole">
            <p:oleObj spid="_x0000_s2074626" name="Image" r:id="rId14" imgW="8152381" imgH="9752381" progId="">
              <p:embed/>
            </p:oleObj>
          </a:graphicData>
        </a:graphic>
      </p:graphicFrame>
      <p:sp>
        <p:nvSpPr>
          <p:cNvPr id="2074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77819" y="228600"/>
            <a:ext cx="74375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74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7819" y="1676400"/>
            <a:ext cx="743758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74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 b="0"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74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74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37288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 eaLnBrk="1" hangingPunct="1">
              <a:defRPr sz="1600" b="0" i="1">
                <a:solidFill>
                  <a:schemeClr val="tx2"/>
                </a:solidFill>
                <a:latin typeface="Minion Pro" pitchFamily="18" charset="0"/>
                <a:cs typeface="+mn-cs"/>
              </a:defRPr>
            </a:lvl1pPr>
          </a:lstStyle>
          <a:p>
            <a:fld id="{6B7AB7EC-6685-4804-B68F-9CAD7F255F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Univers LT Std 55" pitchFamily="34" charset="0"/>
          <a:ea typeface="+mj-ea"/>
          <a:cs typeface="Univers LT Std 55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Minion Pro" pitchFamily="18" charset="0"/>
          <a:ea typeface="+mn-ea"/>
          <a:cs typeface="+mn-cs"/>
        </a:defRPr>
      </a:lvl1pPr>
      <a:lvl2pPr marL="363538" indent="-187325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000" i="1">
          <a:solidFill>
            <a:schemeClr val="tx1"/>
          </a:solidFill>
          <a:latin typeface="Minion Pro" pitchFamily="18" charset="0"/>
          <a:cs typeface="+mn-cs"/>
        </a:defRPr>
      </a:lvl2pPr>
      <a:lvl3pPr marL="539750" indent="-176213" algn="l" rtl="0" fontAlgn="base">
        <a:spcBef>
          <a:spcPct val="20000"/>
        </a:spcBef>
        <a:spcAft>
          <a:spcPct val="0"/>
        </a:spcAft>
        <a:buClr>
          <a:srgbClr val="FF9900"/>
        </a:buClr>
        <a:buFont typeface="Minion Pro" pitchFamily="18" charset="0"/>
        <a:buChar char="~"/>
        <a:defRPr sz="2000" i="1">
          <a:solidFill>
            <a:schemeClr val="bg2"/>
          </a:solidFill>
          <a:latin typeface="Minion Pro" pitchFamily="18" charset="0"/>
          <a:cs typeface="+mn-cs"/>
        </a:defRPr>
      </a:lvl3pPr>
      <a:lvl4pPr marL="539750" indent="-176213" algn="l" rtl="0" fontAlgn="base">
        <a:spcBef>
          <a:spcPct val="20000"/>
        </a:spcBef>
        <a:spcAft>
          <a:spcPct val="0"/>
        </a:spcAft>
        <a:buClr>
          <a:srgbClr val="FF9900"/>
        </a:buClr>
        <a:buFont typeface="Minion Pro" pitchFamily="18" charset="0"/>
        <a:buChar char="~"/>
        <a:defRPr sz="2000" i="1">
          <a:solidFill>
            <a:schemeClr val="tx1"/>
          </a:solidFill>
          <a:latin typeface="Minion Pro" pitchFamily="18" charset="0"/>
          <a:cs typeface="+mn-cs"/>
        </a:defRPr>
      </a:lvl4pPr>
      <a:lvl5pPr marL="1438275" indent="-36195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l"/>
        <a:defRPr sz="2000" i="1">
          <a:solidFill>
            <a:schemeClr val="tx1"/>
          </a:solidFill>
          <a:latin typeface="Minion Pro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l"/>
        <a:defRPr sz="2000" i="1">
          <a:solidFill>
            <a:schemeClr val="tx1"/>
          </a:solidFill>
          <a:latin typeface="+mj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l"/>
        <a:defRPr sz="2000" i="1">
          <a:solidFill>
            <a:schemeClr val="tx1"/>
          </a:solidFill>
          <a:latin typeface="+mj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l"/>
        <a:defRPr sz="2000" i="1">
          <a:solidFill>
            <a:schemeClr val="tx1"/>
          </a:solidFill>
          <a:latin typeface="+mj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l"/>
        <a:defRPr sz="2000" i="1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G1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i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i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753D0456-DE1F-4029-8E27-AE79952725C5}" type="datetime8">
              <a:rPr lang="hi-IN" b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२६/०२/१३</a:t>
            </a:fld>
            <a:endParaRPr lang="hi-IN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hi-IN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endParaRPr lang="hi-IN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595959"/>
          </a:solidFill>
          <a:latin typeface="Dom Casual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Dom Casual" pitchFamily="2" charset="0"/>
          <a:cs typeface="Mangal" pitchFamily="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Dom Casual" pitchFamily="2" charset="0"/>
          <a:cs typeface="Mangal" pitchFamily="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Dom Casual" pitchFamily="2" charset="0"/>
          <a:cs typeface="Mangal" pitchFamily="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Dom Casual" pitchFamily="2" charset="0"/>
          <a:cs typeface="Mangal" pitchFamily="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Dom Casual" pitchFamily="2" charset="0"/>
          <a:cs typeface="Mangal" pitchFamily="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Dom Casual" pitchFamily="2" charset="0"/>
          <a:cs typeface="Mangal" pitchFamily="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Dom Casual" pitchFamily="2" charset="0"/>
          <a:cs typeface="Mangal" pitchFamily="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Dom Casual" pitchFamily="2" charset="0"/>
          <a:cs typeface="Mangal" pitchFamily="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Dom Casual Std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Dom Casual Std" pitchFamily="66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Dom Casual Std" pitchFamily="66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Dom Casual Std" pitchFamily="66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Dom Casual Std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0772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6015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12" y="6202363"/>
            <a:ext cx="790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23089A1-52D3-4556-91A3-413621AD4459}" type="slidenum">
              <a:rPr lang="en-IN" sz="1600" b="0" i="1" smtClean="0">
                <a:solidFill>
                  <a:srgbClr val="FFFFFF"/>
                </a:solidFill>
                <a:latin typeface="Minion Pro" pitchFamily="18" charset="0"/>
              </a:rPr>
              <a:pPr/>
              <a:t>‹#›</a:t>
            </a:fld>
            <a:endParaRPr lang="en-IN" sz="1600" b="0" i="1" dirty="0">
              <a:solidFill>
                <a:srgbClr val="FFFFFF"/>
              </a:solidFill>
              <a:latin typeface="Minion Pro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Univers LT Std 55" pitchFamily="34" charset="0"/>
          <a:ea typeface="+mj-ea"/>
          <a:cs typeface="Univers LT Std 55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I hate Comic Sans" pitchFamily="2" charset="0"/>
          <a:cs typeface="Arial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Minion Pro" pitchFamily="18" charset="0"/>
          <a:ea typeface="+mn-ea"/>
          <a:cs typeface="+mn-cs"/>
        </a:defRPr>
      </a:lvl1pPr>
      <a:lvl2pPr marL="363538" indent="-187325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chemeClr val="bg1"/>
          </a:solidFill>
          <a:latin typeface="Minion Pro" pitchFamily="18" charset="0"/>
          <a:cs typeface="+mn-cs"/>
        </a:defRPr>
      </a:lvl2pPr>
      <a:lvl3pPr marL="539750" indent="-176213" algn="l" rtl="0" fontAlgn="base">
        <a:spcBef>
          <a:spcPct val="20000"/>
        </a:spcBef>
        <a:spcAft>
          <a:spcPct val="0"/>
        </a:spcAft>
        <a:buFont typeface="Minion Pro" pitchFamily="18" charset="0"/>
        <a:buChar char="~"/>
        <a:defRPr sz="2000" i="1">
          <a:solidFill>
            <a:schemeClr val="bg2"/>
          </a:solidFill>
          <a:latin typeface="Minion Pro" pitchFamily="18" charset="0"/>
          <a:cs typeface="+mn-cs"/>
        </a:defRPr>
      </a:lvl3pPr>
      <a:lvl4pPr marL="539750" indent="-176213" algn="l" rtl="0" fontAlgn="base">
        <a:spcBef>
          <a:spcPct val="20000"/>
        </a:spcBef>
        <a:spcAft>
          <a:spcPct val="0"/>
        </a:spcAft>
        <a:buFont typeface="Minion Pro" pitchFamily="18" charset="0"/>
        <a:buChar char="~"/>
        <a:defRPr sz="2000" i="1">
          <a:solidFill>
            <a:schemeClr val="bg1"/>
          </a:solidFill>
          <a:latin typeface="Minion Pro" pitchFamily="18" charset="0"/>
          <a:cs typeface="+mn-cs"/>
        </a:defRPr>
      </a:lvl4pPr>
      <a:lvl5pPr marL="1438275" indent="-36195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Minion Pro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Palatino Linotype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Palatino Linotype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Palatino Linotype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Palatino Linotype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DC13-5B43-4250-8417-7AC7AEF2215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2/26/2013</a:t>
            </a:fld>
            <a:endParaRPr lang="en-US" b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b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B0B68-EB0E-4AC9-B14C-6A9E4DCE0867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4291" name="Picture 3" descr="C:\Users\Anirudha\Downloads\DSCN5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199"/>
            <a:ext cx="9144000" cy="546497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830421"/>
            <a:ext cx="9144000" cy="1136527"/>
          </a:xfrm>
          <a:solidFill>
            <a:schemeClr val="accent1">
              <a:lumMod val="25000"/>
              <a:alpha val="80000"/>
            </a:schemeClr>
          </a:solidFill>
        </p:spPr>
        <p:txBody>
          <a:bodyPr anchor="ctr"/>
          <a:lstStyle/>
          <a:p>
            <a:pPr algn="ctr"/>
            <a:r>
              <a:rPr lang="en-IN" dirty="0" smtClean="0">
                <a:solidFill>
                  <a:schemeClr val="accent1">
                    <a:lumMod val="90000"/>
                  </a:schemeClr>
                </a:solidFill>
                <a:latin typeface="Univers LT Std 55" pitchFamily="34" charset="0"/>
              </a:rPr>
              <a:t>Workshop for PhD Aspirants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Univers LT Std 55" pitchFamily="34" charset="0"/>
              </a:rPr>
              <a:t/>
            </a:r>
            <a:b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Univers LT Std 55" pitchFamily="34" charset="0"/>
              </a:rPr>
            </a:br>
            <a:r>
              <a:rPr lang="en-IN" sz="1500" dirty="0" smtClean="0">
                <a:solidFill>
                  <a:srgbClr val="FFFF00"/>
                </a:solidFill>
                <a:latin typeface="Univers LT Std 55" pitchFamily="34" charset="0"/>
              </a:rPr>
              <a:t>February 23-24, 2013</a:t>
            </a:r>
            <a:endParaRPr lang="en-IN" sz="1500" dirty="0">
              <a:solidFill>
                <a:srgbClr val="FFFF00"/>
              </a:solidFill>
              <a:latin typeface="Univers LT Std 55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>
                    <a:lumMod val="65000"/>
                  </a:schemeClr>
                </a:solidFill>
              </a:rPr>
              <a:t>Keynote: </a:t>
            </a:r>
            <a:r>
              <a:rPr lang="en-IN" dirty="0" smtClean="0"/>
              <a:t>Prof. Uday Athavankar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762000" cy="338137"/>
          </a:xfrm>
          <a:prstGeom prst="rect">
            <a:avLst/>
          </a:prstGeom>
        </p:spPr>
        <p:txBody>
          <a:bodyPr/>
          <a:lstStyle/>
          <a:p>
            <a:fld id="{15594D50-65F3-41E8-AB44-8E099FE461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Tea break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11:00 am to 12:15 pm </a:t>
            </a:r>
            <a:r>
              <a:rPr lang="en-IN" dirty="0" smtClean="0">
                <a:solidFill>
                  <a:schemeClr val="bg1">
                    <a:lumMod val="65000"/>
                  </a:schemeClr>
                </a:solidFill>
              </a:rPr>
              <a:t>Panel discussion</a:t>
            </a: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/>
              <a:t>What is a PhD in design? </a:t>
            </a:r>
            <a:br>
              <a:rPr lang="en-IN" dirty="0" smtClean="0"/>
            </a:br>
            <a:r>
              <a:rPr lang="en-IN" dirty="0" smtClean="0"/>
              <a:t>How is it different from design?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Chair: Prof. UA Athavankar</a:t>
            </a:r>
          </a:p>
          <a:p>
            <a:pPr>
              <a:buNone/>
            </a:pPr>
            <a:r>
              <a:rPr lang="en-IN" dirty="0" smtClean="0"/>
              <a:t>Prof. Anirudha Joshi</a:t>
            </a:r>
          </a:p>
          <a:p>
            <a:pPr>
              <a:buNone/>
            </a:pPr>
            <a:r>
              <a:rPr lang="en-IN" dirty="0" err="1" smtClean="0"/>
              <a:t>Porf</a:t>
            </a:r>
            <a:r>
              <a:rPr lang="en-IN" dirty="0" smtClean="0"/>
              <a:t>. Nina Sabnani</a:t>
            </a:r>
          </a:p>
          <a:p>
            <a:pPr>
              <a:buNone/>
            </a:pPr>
            <a:r>
              <a:rPr lang="en-IN" dirty="0" err="1" smtClean="0"/>
              <a:t>Neelakantan</a:t>
            </a:r>
            <a:r>
              <a:rPr lang="en-IN" dirty="0" smtClean="0"/>
              <a:t> K </a:t>
            </a:r>
          </a:p>
          <a:p>
            <a:pPr>
              <a:buNone/>
            </a:pPr>
            <a:r>
              <a:rPr lang="en-IN" dirty="0" err="1" smtClean="0"/>
              <a:t>Shikha</a:t>
            </a:r>
            <a:r>
              <a:rPr lang="en-IN" dirty="0" smtClean="0"/>
              <a:t> </a:t>
            </a:r>
            <a:r>
              <a:rPr lang="en-IN" dirty="0" err="1" smtClean="0"/>
              <a:t>Agarwal</a:t>
            </a:r>
            <a:endParaRPr lang="en-IN" dirty="0" smtClean="0"/>
          </a:p>
          <a:p>
            <a:pPr>
              <a:buNone/>
            </a:pPr>
            <a:r>
              <a:rPr lang="en-IN" dirty="0" err="1" smtClean="0"/>
              <a:t>Aakash</a:t>
            </a:r>
            <a:r>
              <a:rPr lang="en-IN" dirty="0" smtClean="0"/>
              <a:t> </a:t>
            </a:r>
            <a:r>
              <a:rPr lang="en-IN" dirty="0" err="1" smtClean="0"/>
              <a:t>Jhori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12:15 pm to 12:45 pm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Alumnus talk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Dr. Girish Dalvi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Lunch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2:00 pm to 3:00 pm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How to prepare a PhD proposal?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Prof. Nina Sabnani </a:t>
            </a:r>
          </a:p>
          <a:p>
            <a:pPr>
              <a:buNone/>
            </a:pPr>
            <a:r>
              <a:rPr lang="en-IN" dirty="0" err="1" smtClean="0"/>
              <a:t>Neelakantan</a:t>
            </a:r>
            <a:r>
              <a:rPr lang="en-IN" dirty="0" smtClean="0"/>
              <a:t> K</a:t>
            </a:r>
          </a:p>
          <a:p>
            <a:pPr>
              <a:buNone/>
            </a:pPr>
            <a:r>
              <a:rPr lang="en-IN" dirty="0" smtClean="0"/>
              <a:t>Saurabh </a:t>
            </a:r>
            <a:r>
              <a:rPr lang="en-IN" dirty="0" err="1" smtClean="0"/>
              <a:t>Singanapalli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3:15 pm to 5:30 pm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Introduction to research areas in IDC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Prof. Anirudha Joshi</a:t>
            </a:r>
          </a:p>
          <a:p>
            <a:pPr>
              <a:buNone/>
            </a:pPr>
            <a:r>
              <a:rPr lang="en-IN" dirty="0" smtClean="0"/>
              <a:t>Prof. GV Sreekumar </a:t>
            </a:r>
          </a:p>
          <a:p>
            <a:pPr>
              <a:buNone/>
            </a:pPr>
            <a:r>
              <a:rPr lang="en-IN" dirty="0" smtClean="0"/>
              <a:t>Prof. Nina Sabnani</a:t>
            </a:r>
          </a:p>
          <a:p>
            <a:pPr>
              <a:buNone/>
            </a:pPr>
            <a:r>
              <a:rPr lang="en-IN" dirty="0" smtClean="0"/>
              <a:t>Prof. Vijay Bapat </a:t>
            </a:r>
          </a:p>
          <a:p>
            <a:pPr>
              <a:buNone/>
            </a:pPr>
            <a:r>
              <a:rPr lang="en-IN" dirty="0" smtClean="0"/>
              <a:t>Prof. Nishant Sharma</a:t>
            </a:r>
          </a:p>
          <a:p>
            <a:pPr>
              <a:buNone/>
            </a:pPr>
            <a:r>
              <a:rPr lang="en-IN" dirty="0" smtClean="0"/>
              <a:t>Prof. Pramod Khambete</a:t>
            </a:r>
          </a:p>
          <a:p>
            <a:pPr>
              <a:buNone/>
            </a:pPr>
            <a:r>
              <a:rPr lang="en-IN" dirty="0" smtClean="0"/>
              <a:t>Prof. Ravi Poovaiah </a:t>
            </a:r>
          </a:p>
          <a:p>
            <a:pPr>
              <a:buNone/>
            </a:pPr>
            <a:r>
              <a:rPr lang="en-IN" dirty="0" smtClean="0"/>
              <a:t>Prof. GG Ray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>
                    <a:lumMod val="65000"/>
                  </a:schemeClr>
                </a:solidFill>
              </a:rPr>
              <a:t>Keynote: </a:t>
            </a:r>
            <a:r>
              <a:rPr lang="en-IN" dirty="0" smtClean="0"/>
              <a:t>Prof. Uday </a:t>
            </a:r>
            <a:r>
              <a:rPr lang="en-IN" dirty="0" err="1" smtClean="0"/>
              <a:t>Khedkar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762000" cy="338137"/>
          </a:xfrm>
          <a:prstGeom prst="rect">
            <a:avLst/>
          </a:prstGeom>
        </p:spPr>
        <p:txBody>
          <a:bodyPr/>
          <a:lstStyle/>
          <a:p>
            <a:fld id="{15594D50-65F3-41E8-AB44-8E099FE461A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Tea break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11:00 am to 12:15 pm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Life as a PhD Student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Chair: </a:t>
            </a:r>
            <a:r>
              <a:rPr lang="en-IN" dirty="0" err="1" smtClean="0"/>
              <a:t>Sharmila</a:t>
            </a:r>
            <a:r>
              <a:rPr lang="en-IN" dirty="0" smtClean="0"/>
              <a:t> </a:t>
            </a:r>
            <a:r>
              <a:rPr lang="en-IN" dirty="0" err="1" smtClean="0"/>
              <a:t>Sinha</a:t>
            </a:r>
            <a:endParaRPr lang="en-IN" dirty="0" smtClean="0"/>
          </a:p>
          <a:p>
            <a:pPr>
              <a:buNone/>
            </a:pPr>
            <a:r>
              <a:rPr lang="en-IN" dirty="0" err="1" smtClean="0"/>
              <a:t>Susmita</a:t>
            </a:r>
            <a:r>
              <a:rPr lang="en-IN" dirty="0" smtClean="0"/>
              <a:t>  Sharma</a:t>
            </a:r>
          </a:p>
          <a:p>
            <a:pPr>
              <a:buNone/>
            </a:pPr>
            <a:r>
              <a:rPr lang="en-IN" dirty="0" smtClean="0"/>
              <a:t>Prof. Santosh </a:t>
            </a:r>
            <a:r>
              <a:rPr lang="en-IN" dirty="0" err="1" smtClean="0"/>
              <a:t>Kshirsagar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Abhishek Srivastava </a:t>
            </a:r>
          </a:p>
          <a:p>
            <a:pPr>
              <a:buNone/>
            </a:pPr>
            <a:r>
              <a:rPr lang="en-IN" dirty="0" err="1" smtClean="0"/>
              <a:t>Shikha</a:t>
            </a:r>
            <a:r>
              <a:rPr lang="en-IN" dirty="0" smtClean="0"/>
              <a:t> </a:t>
            </a:r>
            <a:r>
              <a:rPr lang="en-IN" dirty="0" err="1" smtClean="0"/>
              <a:t>Agarwal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Ravi Shankar </a:t>
            </a:r>
          </a:p>
          <a:p>
            <a:pPr>
              <a:buNone/>
            </a:pPr>
            <a:r>
              <a:rPr lang="en-IN" dirty="0" smtClean="0"/>
              <a:t>Prof. Anirudha Joshi</a:t>
            </a:r>
          </a:p>
          <a:p>
            <a:pPr>
              <a:buNone/>
            </a:pPr>
            <a:r>
              <a:rPr lang="en-IN" dirty="0" smtClean="0"/>
              <a:t>Prof. GG Ray </a:t>
            </a:r>
          </a:p>
          <a:p>
            <a:pPr>
              <a:buNone/>
            </a:pPr>
            <a:r>
              <a:rPr lang="en-IN" dirty="0" err="1" smtClean="0"/>
              <a:t>Anisha</a:t>
            </a:r>
            <a:r>
              <a:rPr lang="en-IN" dirty="0" smtClean="0"/>
              <a:t> </a:t>
            </a:r>
            <a:r>
              <a:rPr lang="en-IN" dirty="0" err="1" smtClean="0"/>
              <a:t>Malhotra</a:t>
            </a:r>
            <a:endParaRPr lang="en-IN" dirty="0" smtClean="0"/>
          </a:p>
          <a:p>
            <a:pPr>
              <a:buNone/>
            </a:pPr>
            <a:r>
              <a:rPr lang="en-IN" dirty="0" err="1" smtClean="0"/>
              <a:t>Neelkantan</a:t>
            </a:r>
            <a:r>
              <a:rPr lang="en-IN" dirty="0" smtClean="0"/>
              <a:t>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8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12:15 pm to 12:45 pm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Alumnus talk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Dr. </a:t>
            </a:r>
            <a:r>
              <a:rPr lang="en-IN" dirty="0" err="1" smtClean="0"/>
              <a:t>Rajendra</a:t>
            </a:r>
            <a:r>
              <a:rPr lang="en-IN" dirty="0" smtClean="0"/>
              <a:t> </a:t>
            </a:r>
            <a:r>
              <a:rPr lang="en-IN" dirty="0" err="1" smtClean="0"/>
              <a:t>Patsute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Lunch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2:00 pm to 4:45 pm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Breakout sessions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4:45 pm to 5:00 pm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Vote of thanks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274638"/>
            <a:ext cx="8310113" cy="925512"/>
          </a:xfrm>
        </p:spPr>
        <p:txBody>
          <a:bodyPr/>
          <a:lstStyle/>
          <a:p>
            <a:r>
              <a:rPr lang="en-IN" dirty="0" smtClean="0"/>
              <a:t>Response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1">
                    <a:lumMod val="90000"/>
                  </a:schemeClr>
                </a:solidFill>
              </a:rPr>
              <a:t>http://www.idc.iitb.ac.in/~anirudha/phdworkshop.html</a:t>
            </a:r>
          </a:p>
          <a:p>
            <a:r>
              <a:rPr lang="en-IN" dirty="0" smtClean="0">
                <a:solidFill>
                  <a:schemeClr val="accent1">
                    <a:lumMod val="90000"/>
                  </a:schemeClr>
                </a:solidFill>
              </a:rPr>
              <a:t>1,185 page views (as of 25-2-2013) of which 982 were unique page views</a:t>
            </a:r>
          </a:p>
          <a:p>
            <a:r>
              <a:rPr lang="en-IN" dirty="0" smtClean="0"/>
              <a:t>73 people expressed interest by email</a:t>
            </a:r>
          </a:p>
          <a:p>
            <a:r>
              <a:rPr lang="en-IN" dirty="0" smtClean="0"/>
              <a:t>59 people actually submitted </a:t>
            </a:r>
            <a:r>
              <a:rPr lang="en-IN" dirty="0" err="1" smtClean="0"/>
              <a:t>SoPs</a:t>
            </a:r>
            <a:endParaRPr lang="en-IN" dirty="0" smtClean="0"/>
          </a:p>
          <a:p>
            <a:r>
              <a:rPr lang="en-IN" dirty="0" smtClean="0"/>
              <a:t>52 people attended </a:t>
            </a:r>
            <a:r>
              <a:rPr lang="en-IN" smtClean="0"/>
              <a:t>the workshop</a:t>
            </a:r>
            <a:endParaRPr lang="en-IN" dirty="0" smtClean="0"/>
          </a:p>
          <a:p>
            <a:r>
              <a:rPr lang="en-IN" dirty="0" smtClean="0"/>
              <a:t>24 people have signed up for the </a:t>
            </a:r>
            <a:r>
              <a:rPr lang="en-IN" dirty="0" err="1" smtClean="0"/>
              <a:t>googlegroup</a:t>
            </a:r>
            <a:r>
              <a:rPr lang="en-IN" dirty="0" smtClean="0"/>
              <a:t> (so far)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11875" name="Picture 3" descr="D:\ANJ\anirudha\personal\family\Raigad\picture 030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12899" name="Picture 3" descr="D:\ANJ\anirudha\personal\family\Raigad\picture 032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 descr="D:\ANJ\anirudha\personal\family\Raigad\picture 046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13922" name="Picture 2" descr="D:\ANJ\anirudha\personal\family\Raigad\picture 050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14946" name="Picture 2" descr="D:\ANJ\anirudha\personal\family\Raigad\picture 051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15970" name="Picture 2" descr="D:\ANJ\anirudha\personal\family\Raigad\picture 052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3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I hate Comic Sans"/>
        <a:ea typeface=""/>
        <a:cs typeface="Arial"/>
      </a:majorFont>
      <a:minorFont>
        <a:latin typeface="Myria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 hate Comic San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 hate Comic Sans" pitchFamily="2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HCI 01 Children Solve Problems">
  <a:themeElements>
    <a:clrScheme name="3_HCI 01 Children Solve Problems 13">
      <a:dk1>
        <a:srgbClr val="000000"/>
      </a:dk1>
      <a:lt1>
        <a:srgbClr val="FFFFFF"/>
      </a:lt1>
      <a:dk2>
        <a:srgbClr val="CC6600"/>
      </a:dk2>
      <a:lt2>
        <a:srgbClr val="9AAACA"/>
      </a:lt2>
      <a:accent1>
        <a:srgbClr val="99CC99"/>
      </a:accent1>
      <a:accent2>
        <a:srgbClr val="33CCCC"/>
      </a:accent2>
      <a:accent3>
        <a:srgbClr val="FFFFFF"/>
      </a:accent3>
      <a:accent4>
        <a:srgbClr val="000000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3_HCI 01 Children Solve Problems">
      <a:majorFont>
        <a:latin typeface="Palatino Linotype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 hate Comic San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 hate Comic Sans" pitchFamily="2" charset="0"/>
          </a:defRPr>
        </a:defPPr>
      </a:lstStyle>
    </a:lnDef>
  </a:objectDefaults>
  <a:extraClrSchemeLst>
    <a:extraClrScheme>
      <a:clrScheme name="3_HCI 01 Children Solve Problem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HCI 01 Children Solve Problem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I 01 Children Solve Proble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I 01 Children Solve Problem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I 01 Children Solve Problems 5">
        <a:dk1>
          <a:srgbClr val="A50021"/>
        </a:dk1>
        <a:lt1>
          <a:srgbClr val="FFFFFF"/>
        </a:lt1>
        <a:dk2>
          <a:srgbClr val="FF9900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8C001B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I 01 Children Solve Problems 6">
        <a:dk1>
          <a:srgbClr val="000000"/>
        </a:dk1>
        <a:lt1>
          <a:srgbClr val="FFFFFF"/>
        </a:lt1>
        <a:dk2>
          <a:srgbClr val="C0C0C0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I 01 Children Solve Problems 7">
        <a:dk1>
          <a:srgbClr val="000000"/>
        </a:dk1>
        <a:lt1>
          <a:srgbClr val="FFFFFF"/>
        </a:lt1>
        <a:dk2>
          <a:srgbClr val="808080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I 01 Children Solve Problems 8">
        <a:dk1>
          <a:srgbClr val="000000"/>
        </a:dk1>
        <a:lt1>
          <a:srgbClr val="FFFFFF"/>
        </a:lt1>
        <a:dk2>
          <a:srgbClr val="B2B2B2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I 01 Children Solve Problems 9">
        <a:dk1>
          <a:srgbClr val="000000"/>
        </a:dk1>
        <a:lt1>
          <a:srgbClr val="FFFFFF"/>
        </a:lt1>
        <a:dk2>
          <a:srgbClr val="B2B2B2"/>
        </a:dk2>
        <a:lt2>
          <a:srgbClr val="B2B2B2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I 01 Children Solve Problems 10">
        <a:dk1>
          <a:srgbClr val="000000"/>
        </a:dk1>
        <a:lt1>
          <a:srgbClr val="FFFFFF"/>
        </a:lt1>
        <a:dk2>
          <a:srgbClr val="CC6600"/>
        </a:dk2>
        <a:lt2>
          <a:srgbClr val="B2B2B2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I 01 Children Solve Problems 11">
        <a:dk1>
          <a:srgbClr val="000000"/>
        </a:dk1>
        <a:lt1>
          <a:srgbClr val="FFFFFF"/>
        </a:lt1>
        <a:dk2>
          <a:srgbClr val="CC6600"/>
        </a:dk2>
        <a:lt2>
          <a:srgbClr val="7DAFC8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I 01 Children Solve Problems 12">
        <a:dk1>
          <a:srgbClr val="000000"/>
        </a:dk1>
        <a:lt1>
          <a:srgbClr val="FFFFFF"/>
        </a:lt1>
        <a:dk2>
          <a:srgbClr val="CC6600"/>
        </a:dk2>
        <a:lt2>
          <a:srgbClr val="647DAF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I 01 Children Solve Problems 13">
        <a:dk1>
          <a:srgbClr val="000000"/>
        </a:dk1>
        <a:lt1>
          <a:srgbClr val="FFFFFF"/>
        </a:lt1>
        <a:dk2>
          <a:srgbClr val="CC6600"/>
        </a:dk2>
        <a:lt2>
          <a:srgbClr val="9AAACA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1_Custom Design 13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I hate Comic Sans"/>
        <a:ea typeface=""/>
        <a:cs typeface="Arial"/>
      </a:majorFont>
      <a:minorFont>
        <a:latin typeface="Myria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 hate Comic San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 hate Comic Sans" pitchFamily="2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13104</TotalTime>
  <Words>212</Words>
  <Application>Microsoft Office PowerPoint</Application>
  <PresentationFormat>On-screen Show (4:3)</PresentationFormat>
  <Paragraphs>54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Arial</vt:lpstr>
      <vt:lpstr>Univers LT Std 55</vt:lpstr>
      <vt:lpstr>Minion Pro</vt:lpstr>
      <vt:lpstr>I hate Comic Sans</vt:lpstr>
      <vt:lpstr>Times New Roman</vt:lpstr>
      <vt:lpstr>Palatino Linotype</vt:lpstr>
      <vt:lpstr>Wingdings</vt:lpstr>
      <vt:lpstr>Dom Casual Std</vt:lpstr>
      <vt:lpstr>Dom Casual</vt:lpstr>
      <vt:lpstr>Mangal</vt:lpstr>
      <vt:lpstr>Calibri</vt:lpstr>
      <vt:lpstr>Myriad Pro</vt:lpstr>
      <vt:lpstr>Helvetica LT Std</vt:lpstr>
      <vt:lpstr>Myriad Pro Light</vt:lpstr>
      <vt:lpstr>1_Custom Design</vt:lpstr>
      <vt:lpstr>3_HCI 01 Children Solve Problems</vt:lpstr>
      <vt:lpstr>1_Office Theme</vt:lpstr>
      <vt:lpstr>2_Custom Design</vt:lpstr>
      <vt:lpstr>3_Custom Design</vt:lpstr>
      <vt:lpstr>Image</vt:lpstr>
      <vt:lpstr>Workshop for PhD Aspirants February 23-24, 2013</vt:lpstr>
      <vt:lpstr>Slide 2</vt:lpstr>
      <vt:lpstr>Response</vt:lpstr>
      <vt:lpstr>Slide 4</vt:lpstr>
      <vt:lpstr>Slide 5</vt:lpstr>
      <vt:lpstr>Slide 6</vt:lpstr>
      <vt:lpstr>Slide 7</vt:lpstr>
      <vt:lpstr>Slide 8</vt:lpstr>
      <vt:lpstr>Slide 9</vt:lpstr>
      <vt:lpstr>Keynote: Prof. Uday Athavankar</vt:lpstr>
      <vt:lpstr>Tea break</vt:lpstr>
      <vt:lpstr>11:00 am to 12:15 pm Panel discussion  What is a PhD in design?  How is it different from design? </vt:lpstr>
      <vt:lpstr>12:15 pm to 12:45 pm Alumnus talk</vt:lpstr>
      <vt:lpstr>Lunch</vt:lpstr>
      <vt:lpstr>2:00 pm to 3:00 pm How to prepare a PhD proposal?</vt:lpstr>
      <vt:lpstr>3:15 pm to 5:30 pm Introduction to research areas in IDC</vt:lpstr>
      <vt:lpstr>Keynote: Prof. Uday Khedkar</vt:lpstr>
      <vt:lpstr>Tea break</vt:lpstr>
      <vt:lpstr>11:00 am to 12:15 pm  Life as a PhD Student</vt:lpstr>
      <vt:lpstr>12:15 pm to 12:45 pm Alumnus talk</vt:lpstr>
      <vt:lpstr>Lunch</vt:lpstr>
      <vt:lpstr>2:00 pm to 4:45 pm Breakout sessions</vt:lpstr>
      <vt:lpstr>4:45 pm to 5:00 pm Vote of thanks</vt:lpstr>
    </vt:vector>
  </TitlesOfParts>
  <Company>IIT Bombay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Contextual Inquiry</dc:title>
  <dc:creator>Anirudha Joshi</dc:creator>
  <cp:lastModifiedBy>Anirudha</cp:lastModifiedBy>
  <cp:revision>1178</cp:revision>
  <dcterms:created xsi:type="dcterms:W3CDTF">2001-02-07T16:28:15Z</dcterms:created>
  <dcterms:modified xsi:type="dcterms:W3CDTF">2013-02-26T06:53:42Z</dcterms:modified>
</cp:coreProperties>
</file>